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  <p:sldMasterId id="2147483660" r:id="rId2"/>
  </p:sldMasterIdLst>
  <p:notesMasterIdLst>
    <p:notesMasterId r:id="rId23"/>
  </p:notesMasterIdLst>
  <p:sldIdLst>
    <p:sldId id="263" r:id="rId3"/>
    <p:sldId id="266" r:id="rId4"/>
    <p:sldId id="273" r:id="rId5"/>
    <p:sldId id="269" r:id="rId6"/>
    <p:sldId id="257" r:id="rId7"/>
    <p:sldId id="258" r:id="rId8"/>
    <p:sldId id="271" r:id="rId9"/>
    <p:sldId id="281" r:id="rId10"/>
    <p:sldId id="275" r:id="rId11"/>
    <p:sldId id="283" r:id="rId12"/>
    <p:sldId id="276" r:id="rId13"/>
    <p:sldId id="270" r:id="rId14"/>
    <p:sldId id="280" r:id="rId15"/>
    <p:sldId id="277" r:id="rId16"/>
    <p:sldId id="278" r:id="rId17"/>
    <p:sldId id="282" r:id="rId18"/>
    <p:sldId id="259" r:id="rId19"/>
    <p:sldId id="256" r:id="rId20"/>
    <p:sldId id="268" r:id="rId21"/>
    <p:sldId id="267" r:id="rId22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 lIns="93177" tIns="46589" rIns="93177" bIns="46589"/>
          <a:lstStyle/>
          <a:p>
            <a:pPr algn="r" defTabSz="931774">
              <a:defRPr/>
            </a:pPr>
            <a:fld id="{00000000-1234-1234-1234-123412341234}" type="slidenum">
              <a:rPr lang="en-AU" sz="1200">
                <a:latin typeface="Calibri"/>
                <a:ea typeface="Calibri"/>
                <a:cs typeface="Calibri"/>
                <a:sym typeface="Calibri"/>
              </a:rPr>
              <a:pPr algn="r" defTabSz="931774">
                <a:defRPr/>
              </a:pPr>
              <a:t>1</a:t>
            </a:fld>
            <a:endParaRPr lang="en-A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996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37493318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374933182_0_5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374933182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374933182_0_1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04121"/>
            <a:r>
              <a:rPr lang="en"/>
              <a:t>Headwaters are facing pressure from cumulative effects. </a:t>
            </a:r>
            <a:endParaRPr/>
          </a:p>
          <a:p>
            <a:pPr marL="465887" indent="-304121"/>
            <a:r>
              <a:rPr lang="en"/>
              <a:t>Watershed integrity has already declined across 95% of the headwaters. </a:t>
            </a:r>
            <a:endParaRPr/>
          </a:p>
          <a:p>
            <a:pPr marL="465887" indent="-304121"/>
            <a:r>
              <a:rPr lang="en"/>
              <a:t>Grassy Mountain Coal Project would add another type of land use in an already crowded landscape and put additional pressure on ecosystem services. </a:t>
            </a:r>
            <a:endParaRPr/>
          </a:p>
        </p:txBody>
      </p:sp>
      <p:sp>
        <p:nvSpPr>
          <p:cNvPr id="67" name="Google Shape;67;ga374933182_0_11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2061" indent="-262061" defTabSz="349415">
              <a:spcBef>
                <a:spcPts val="764"/>
              </a:spcBef>
              <a:buClr>
                <a:srgbClr val="ACD433"/>
              </a:buClr>
              <a:buSzPct val="80000"/>
              <a:buFont typeface="Wingdings 3" charset="2"/>
              <a:buChar char=""/>
              <a:defRPr/>
            </a:pPr>
            <a:r>
              <a:rPr lang="en-AU" sz="1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Facilitates mountain-top removal coal-mining</a:t>
            </a:r>
          </a:p>
          <a:p>
            <a:pPr marL="262061" indent="-262061" defTabSz="349415">
              <a:spcBef>
                <a:spcPts val="764"/>
              </a:spcBef>
              <a:buClr>
                <a:srgbClr val="ACD433"/>
              </a:buClr>
              <a:buSzPct val="80000"/>
              <a:buFont typeface="Wingdings 3" charset="2"/>
              <a:buChar char=""/>
              <a:defRPr/>
            </a:pPr>
            <a:r>
              <a:rPr lang="en-AU" sz="1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Permanent damage to critical mountain headwaters region</a:t>
            </a:r>
          </a:p>
          <a:p>
            <a:pPr marL="262061" indent="-262061" defTabSz="349415">
              <a:spcBef>
                <a:spcPts val="764"/>
              </a:spcBef>
              <a:buClr>
                <a:srgbClr val="ACD433"/>
              </a:buClr>
              <a:buSzPct val="80000"/>
              <a:buFont typeface="Wingdings 3" charset="2"/>
              <a:buChar char=""/>
              <a:defRPr/>
            </a:pPr>
            <a:r>
              <a:rPr lang="en-AU" sz="1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Intensifies pressure on small tributaries and source waters</a:t>
            </a:r>
          </a:p>
          <a:p>
            <a:pPr marL="262061" indent="-262061" defTabSz="349415">
              <a:spcBef>
                <a:spcPts val="764"/>
              </a:spcBef>
              <a:buClr>
                <a:srgbClr val="ACD433"/>
              </a:buClr>
              <a:buSzPct val="80000"/>
              <a:buFont typeface="Wingdings 3" charset="2"/>
              <a:buChar char=""/>
              <a:defRPr/>
            </a:pPr>
            <a:r>
              <a:rPr lang="en-AU" sz="1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Serious pollution risks (selenium, arsenic and other dangerous elements)</a:t>
            </a:r>
          </a:p>
          <a:p>
            <a:pPr marL="262061" indent="-262061" defTabSz="349415">
              <a:spcBef>
                <a:spcPts val="764"/>
              </a:spcBef>
              <a:buClr>
                <a:srgbClr val="ACD433"/>
              </a:buClr>
              <a:buSzPct val="80000"/>
              <a:buFont typeface="Wingdings 3" charset="2"/>
              <a:buChar char=""/>
              <a:defRPr/>
            </a:pPr>
            <a:r>
              <a:rPr lang="en-AU" sz="1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Increases risks to downstream users (loss of water quantity and quality)</a:t>
            </a:r>
          </a:p>
          <a:p>
            <a:pPr marL="262061" indent="-262061" defTabSz="349415">
              <a:spcBef>
                <a:spcPts val="764"/>
              </a:spcBef>
              <a:buClr>
                <a:srgbClr val="ACD433"/>
              </a:buClr>
              <a:buSzPct val="80000"/>
              <a:buFont typeface="Wingdings 3" charset="2"/>
              <a:buChar char=""/>
              <a:defRPr/>
            </a:pPr>
            <a:r>
              <a:rPr lang="en-AU" sz="1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Threatens riparian areas and already endangered aquatic life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914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37493318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374933182_0_16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75" name="Google Shape;75;ga374933182_0_16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3749331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374933182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779"/>
            <a:ext cx="9144000" cy="5150270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67043" y="1344168"/>
            <a:ext cx="742949" cy="2285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719695" y="2420115"/>
            <a:ext cx="2894846" cy="2286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AU"/>
              <a:t>Livingstone Landowners Group - December 8, 2020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257" y="219457"/>
            <a:ext cx="628649" cy="575765"/>
          </a:xfrm>
        </p:spPr>
        <p:txBody>
          <a:bodyPr/>
          <a:lstStyle>
            <a:lvl1pPr>
              <a:defRPr sz="21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02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7768" y="4793881"/>
            <a:ext cx="742949" cy="228599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Livingstone Landowners Group - December 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87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779"/>
            <a:ext cx="9144000" cy="5150270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2008234"/>
            <a:ext cx="3263267" cy="1712868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69" y="2008234"/>
            <a:ext cx="2816534" cy="1712867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Livingstone Landowners Group - December 8, 2020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53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1952625"/>
            <a:ext cx="3618869" cy="256222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1952625"/>
            <a:ext cx="3618869" cy="256222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Livingstone Landowners Group - December 8,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23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361886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2384822"/>
            <a:ext cx="3618869" cy="213002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1952625"/>
            <a:ext cx="361886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3" y="2384822"/>
            <a:ext cx="3618869" cy="213002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Livingstone Landowners Group - December 8,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41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Livingstone Landowners Group - December 8,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35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Livingstone Landowners Group - December 8, 2020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08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1779"/>
            <a:ext cx="9144000" cy="5150270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60" y="1085850"/>
            <a:ext cx="3892549" cy="3429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171701"/>
            <a:ext cx="2094869" cy="234695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Livingstone Landowners Group - December 8, 2020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8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1779"/>
            <a:ext cx="9144000" cy="5150270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269999"/>
            <a:ext cx="2895195" cy="1301751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857250"/>
            <a:ext cx="242039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743200"/>
            <a:ext cx="2894409" cy="10287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Livingstone Landowners Group - December 8, 2020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97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1779"/>
            <a:ext cx="9144000" cy="5150270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725005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571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7" y="4152499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Livingstone Landowners Group - December 8, 2020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5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1779"/>
            <a:ext cx="9144000" cy="5150270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97562"/>
            <a:ext cx="6619244" cy="103481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657475"/>
            <a:ext cx="6619244" cy="1857375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Livingstone Landowners Group - December 8, 2020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7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779"/>
            <a:ext cx="9144000" cy="5150270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7289579" y="1973862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72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721" y="443320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72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735388"/>
            <a:ext cx="6340430" cy="202368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2759074"/>
            <a:ext cx="5794329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Livingstone Landowners Group - December 8, 2020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8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1779"/>
            <a:ext cx="9144000" cy="5150270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778000"/>
            <a:ext cx="6619245" cy="136688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774801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Livingstone Landowners Group - December 8, 2020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08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62974"/>
            <a:ext cx="234687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6" y="2395171"/>
            <a:ext cx="2346876" cy="21251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1952626"/>
            <a:ext cx="235903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2395171"/>
            <a:ext cx="2359035" cy="21251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5025" y="1962975"/>
            <a:ext cx="2370772" cy="43219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5026" y="2395171"/>
            <a:ext cx="2373539" cy="212512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302978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9301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Livingstone Landowners Group - December 8,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86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3399634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4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3831831"/>
            <a:ext cx="2287828" cy="68846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9403" y="3399635"/>
            <a:ext cx="2285075" cy="48836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8" y="1952625"/>
            <a:ext cx="2018431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6649" y="3888002"/>
            <a:ext cx="2287829" cy="6322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575" y="3399635"/>
            <a:ext cx="2287829" cy="48836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576" y="3888001"/>
            <a:ext cx="2287828" cy="6322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1115" y="1952625"/>
            <a:ext cx="0" cy="263819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51429" y="1952625"/>
            <a:ext cx="0" cy="26193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Livingstone Landowners Group - December 8,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0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730251"/>
            <a:ext cx="6619245" cy="5302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Livingstone Landowners Group - December 8,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51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1779"/>
            <a:ext cx="9144000" cy="5150270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2567" y="958851"/>
            <a:ext cx="1060450" cy="3561442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5" y="958851"/>
            <a:ext cx="4685660" cy="35614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Livingstone Landowners Group - December 8, 2020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2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96598-D1C1-456F-80BD-B655AAC5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6911B6-B49C-4B01-A78A-6B82D37E90D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6244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7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1779"/>
            <a:ext cx="9144000" cy="5150270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5" y="730251"/>
            <a:ext cx="6571060" cy="53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6571059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8204" y="479554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69" y="4793879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AU"/>
              <a:t>Livingstone Landowners Group - December 8, 2020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2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2238-3DB0-4252-B2A7-3880EB92E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814" y="644498"/>
            <a:ext cx="6619244" cy="2008236"/>
          </a:xfrm>
        </p:spPr>
        <p:txBody>
          <a:bodyPr/>
          <a:lstStyle/>
          <a:p>
            <a:pPr algn="ctr"/>
            <a:r>
              <a:rPr lang="en-AU" sz="3600" b="1" dirty="0"/>
              <a:t>Watershed Considerations Oldman River Basin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75C6B-47ED-4F32-8188-BD4DEA50C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8263" y="2912012"/>
            <a:ext cx="4627182" cy="1209822"/>
          </a:xfrm>
        </p:spPr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chemeClr val="bg2"/>
                </a:solidFill>
              </a:rPr>
              <a:t>Presentation to MD of Pincher Creek Council</a:t>
            </a:r>
          </a:p>
          <a:p>
            <a:pPr algn="ctr"/>
            <a:r>
              <a:rPr lang="en-AU" b="1" dirty="0">
                <a:solidFill>
                  <a:schemeClr val="bg2"/>
                </a:solidFill>
              </a:rPr>
              <a:t>Dec. 8,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EF76BF-F787-46B8-9150-16CB05BB7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942" y="3627461"/>
            <a:ext cx="1571625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7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9D976-D721-4739-9857-4083980C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Proposed Government Rule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36D39-3BC8-4868-833E-EB1443B23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16" y="1952625"/>
            <a:ext cx="6818778" cy="2562225"/>
          </a:xfrm>
        </p:spPr>
        <p:txBody>
          <a:bodyPr>
            <a:normAutofit lnSpcReduction="10000"/>
          </a:bodyPr>
          <a:lstStyle/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Eliminate categories of users</a:t>
            </a:r>
          </a:p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Set one overall limit, including industrial</a:t>
            </a:r>
          </a:p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Set aside 20% for </a:t>
            </a:r>
            <a:r>
              <a:rPr lang="en-AU" sz="2400">
                <a:latin typeface="Calibri" panose="020F0502020204030204" pitchFamily="34" charset="0"/>
                <a:cs typeface="Calibri" panose="020F0502020204030204" pitchFamily="34" charset="0"/>
              </a:rPr>
              <a:t>environmental support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Provides coal companies access to new water licences at little or no cost</a:t>
            </a:r>
          </a:p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Reduces reserve for future needs of other users</a:t>
            </a:r>
          </a:p>
          <a:p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DB204-6528-4DE0-8F8C-D9230131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</a:rPr>
              <a:t>Livingstone Landowners Group - December 8, 2020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EDF96-C42E-4980-9B72-84CA7CCA0C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898" y="4446715"/>
            <a:ext cx="628649" cy="575765"/>
          </a:xfrm>
        </p:spPr>
        <p:txBody>
          <a:bodyPr/>
          <a:lstStyle/>
          <a:p>
            <a:fld id="{6B243832-3AF6-4D43-BD84-023CE16AE077}" type="slidenum">
              <a:rPr lang="en-US" smtClean="0"/>
              <a:pPr/>
              <a:t>10</a:t>
            </a:fld>
            <a:fld id="{E2C0A836-431D-4C8E-8C59-A1C315B3D94C}" type="slidenum">
              <a:rPr lang="en-US" smtClean="0"/>
              <a:pPr/>
              <a:t>10</a:t>
            </a:fld>
            <a:endParaRPr lang="en-US" dirty="0"/>
          </a:p>
          <a:p>
            <a:fld id="{D57F1E4F-1CFF-5643-939E-217C01CDF565}" type="slidenum">
              <a:rPr lang="en-US" sz="10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545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CF442-C074-4ACD-A64E-162878E77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Risks of New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160EA-C31F-4DC6-938B-6FDCAB509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53" y="1862137"/>
            <a:ext cx="4740604" cy="2652713"/>
          </a:xfrm>
        </p:spPr>
        <p:txBody>
          <a:bodyPr>
            <a:normAutofit fontScale="92500" lnSpcReduction="20000"/>
          </a:bodyPr>
          <a:lstStyle/>
          <a:p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Permanent damage to headwaters</a:t>
            </a:r>
          </a:p>
          <a:p>
            <a:endParaRPr lang="en-AU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Intense pressure on water source</a:t>
            </a:r>
          </a:p>
          <a:p>
            <a:endParaRPr lang="en-AU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Serious pollution risks </a:t>
            </a:r>
          </a:p>
          <a:p>
            <a:endParaRPr lang="en-AU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600" dirty="0">
                <a:latin typeface="Calibri" panose="020F0502020204030204" pitchFamily="34" charset="0"/>
                <a:cs typeface="Calibri" panose="020F0502020204030204" pitchFamily="34" charset="0"/>
              </a:rPr>
              <a:t>Threatens drinking water, aquatic ecosystems, sustainable growth</a:t>
            </a:r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3FDAF-02D9-424F-A2ED-584C0F93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</a:rPr>
              <a:t>Livingstone Landowners Group - December 8, 2020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74CFDB-2FED-44BF-9CDF-4A85FD2643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898" y="4446715"/>
            <a:ext cx="628649" cy="575765"/>
          </a:xfrm>
        </p:spPr>
        <p:txBody>
          <a:bodyPr/>
          <a:lstStyle/>
          <a:p>
            <a:fld id="{6B243832-3AF6-4D43-BD84-023CE16AE077}" type="slidenum">
              <a:rPr lang="en-US" smtClean="0"/>
              <a:pPr/>
              <a:t>11</a:t>
            </a:fld>
            <a:fld id="{E2C0A836-431D-4C8E-8C59-A1C315B3D94C}" type="slidenum">
              <a:rPr lang="en-US" smtClean="0"/>
              <a:pPr/>
              <a:t>11</a:t>
            </a:fld>
            <a:endParaRPr lang="en-US" dirty="0"/>
          </a:p>
          <a:p>
            <a:fld id="{D57F1E4F-1CFF-5643-939E-217C01CDF565}" type="slidenum">
              <a:rPr lang="en-US" sz="10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view of a mountain&#10;&#10;Description automatically generated">
            <a:extLst>
              <a:ext uri="{FF2B5EF4-FFF2-40B4-BE49-F238E27FC236}">
                <a16:creationId xmlns:a16="http://schemas.microsoft.com/office/drawing/2014/main" id="{C11570BB-CB73-4ED2-A694-E3C84A924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5" r="5738"/>
          <a:stretch/>
        </p:blipFill>
        <p:spPr>
          <a:xfrm>
            <a:off x="5224183" y="1771650"/>
            <a:ext cx="348951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85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4EF0E-8A16-4636-B7D4-2925C96D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445025"/>
            <a:ext cx="2774401" cy="1081216"/>
          </a:xfrm>
        </p:spPr>
        <p:txBody>
          <a:bodyPr/>
          <a:lstStyle/>
          <a:p>
            <a:r>
              <a:rPr lang="en-AU" b="1" dirty="0"/>
              <a:t>Mountain</a:t>
            </a:r>
            <a:br>
              <a:rPr lang="en-AU" b="1" dirty="0"/>
            </a:br>
            <a:r>
              <a:rPr lang="en-AU" b="1" dirty="0"/>
              <a:t>Sub-Basins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695D7C6-577C-41BE-8B6A-A0265722E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89" y="0"/>
            <a:ext cx="6586640" cy="514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BC08C3-0EA3-4A73-9D1B-41974CA4A7A9}"/>
              </a:ext>
            </a:extLst>
          </p:cNvPr>
          <p:cNvSpPr txBox="1"/>
          <p:nvPr/>
        </p:nvSpPr>
        <p:spPr>
          <a:xfrm>
            <a:off x="367145" y="1704109"/>
            <a:ext cx="2410691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High basin yield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Few water licences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AU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Frequent WCO deficits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 </a:t>
            </a:r>
            <a:r>
              <a:rPr lang="en-AU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water quality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sz="1050" dirty="0"/>
          </a:p>
          <a:p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584C7B-1456-4273-A198-1C2E4CF5C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7" y="4806859"/>
            <a:ext cx="2895851" cy="2499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548D1E-8C4B-4755-A6C4-0A1D36F745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e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63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4EF0E-8A16-4636-B7D4-2925C96D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445025"/>
            <a:ext cx="3728395" cy="726363"/>
          </a:xfrm>
        </p:spPr>
        <p:txBody>
          <a:bodyPr/>
          <a:lstStyle/>
          <a:p>
            <a:r>
              <a:rPr lang="en-AU" dirty="0"/>
              <a:t>Proposed Coal Mines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C08C3-0EA3-4A73-9D1B-41974CA4A7A9}"/>
              </a:ext>
            </a:extLst>
          </p:cNvPr>
          <p:cNvSpPr txBox="1"/>
          <p:nvPr/>
        </p:nvSpPr>
        <p:spPr>
          <a:xfrm>
            <a:off x="272921" y="1056811"/>
            <a:ext cx="4299079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342900">
              <a:spcBef>
                <a:spcPts val="750"/>
              </a:spcBef>
              <a:buClr>
                <a:srgbClr val="ACD433"/>
              </a:buClr>
              <a:buSzPct val="80000"/>
              <a:buFont typeface="Wingdings 3" charset="2"/>
              <a:buChar char=""/>
              <a:defRPr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More than 800 sq km of approved coal leases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Located in headwaters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Intense water users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AU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Known source of pollutants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Excavate the water tables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AU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Disrupt &amp; destroy streams, springs, wetlands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ABC0E6-F938-488C-A883-202D5A6FF2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" sz="1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584C7B-1456-4273-A198-1C2E4CF5C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02" y="4806859"/>
            <a:ext cx="2895851" cy="249958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250576A-A086-4805-A05E-D5641A5BAF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07"/>
          <a:stretch/>
        </p:blipFill>
        <p:spPr>
          <a:xfrm>
            <a:off x="4421922" y="86683"/>
            <a:ext cx="4145303" cy="499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93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1155-8269-4A12-BEF9-F962F59F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Important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95C36-7637-4C75-BD78-96288D896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16" y="1773383"/>
            <a:ext cx="7096284" cy="2741468"/>
          </a:xfrm>
        </p:spPr>
        <p:txBody>
          <a:bodyPr>
            <a:normAutofit/>
          </a:bodyPr>
          <a:lstStyle/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Location in the mountain sub-basins is a major issue</a:t>
            </a:r>
          </a:p>
          <a:p>
            <a:endParaRPr lang="en-AU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Existing water policies have NOT achieved objectives</a:t>
            </a:r>
          </a:p>
          <a:p>
            <a:endParaRPr lang="en-AU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Still lack key data on stream flows and water quality</a:t>
            </a:r>
          </a:p>
          <a:p>
            <a:endParaRPr lang="en-AU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Coal mining impact extreme and irreversible</a:t>
            </a:r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99879-58EA-46AC-B22F-52AE8119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</a:rPr>
              <a:t>Livingstone Landowners Group - December 8, 2020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F4447-A49B-48DD-A215-824500E869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898" y="4446715"/>
            <a:ext cx="628649" cy="575765"/>
          </a:xfrm>
        </p:spPr>
        <p:txBody>
          <a:bodyPr/>
          <a:lstStyle/>
          <a:p>
            <a:fld id="{6B243832-3AF6-4D43-BD84-023CE16AE077}" type="slidenum">
              <a:rPr lang="en-US" smtClean="0"/>
              <a:pPr/>
              <a:t>14</a:t>
            </a:fld>
            <a:fld id="{E2C0A836-431D-4C8E-8C59-A1C315B3D94C}" type="slidenum">
              <a:rPr lang="en-US" smtClean="0"/>
              <a:pPr/>
              <a:t>14</a:t>
            </a:fld>
            <a:endParaRPr lang="en-US"/>
          </a:p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67E9D-EB15-4705-9068-294A274CA2F3}"/>
              </a:ext>
            </a:extLst>
          </p:cNvPr>
          <p:cNvSpPr txBox="1"/>
          <p:nvPr/>
        </p:nvSpPr>
        <p:spPr>
          <a:xfrm>
            <a:off x="8735291" y="4793879"/>
            <a:ext cx="3186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3187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2E0E4-80E3-4ABF-A3F7-B38D910A4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62FAB-BDED-46B3-A05B-510B0F549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</a:rPr>
              <a:t>Livingstone Landowners Group - December 8, 2020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7F81D8-1C61-411D-B673-8A6E6BF9EE12}"/>
              </a:ext>
            </a:extLst>
          </p:cNvPr>
          <p:cNvSpPr txBox="1"/>
          <p:nvPr/>
        </p:nvSpPr>
        <p:spPr>
          <a:xfrm>
            <a:off x="8616462" y="4793879"/>
            <a:ext cx="386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pic>
        <p:nvPicPr>
          <p:cNvPr id="8" name="Content Placeholder 7" descr="A field with a mountain in the background&#10;&#10;Description automatically generated">
            <a:extLst>
              <a:ext uri="{FF2B5EF4-FFF2-40B4-BE49-F238E27FC236}">
                <a16:creationId xmlns:a16="http://schemas.microsoft.com/office/drawing/2014/main" id="{17B18B6F-B58F-4E8A-BE73-832A719C0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999" y="1818152"/>
            <a:ext cx="5990859" cy="2767293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91FEB1-6C38-404F-8083-3461FEF592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898" y="4446715"/>
            <a:ext cx="628649" cy="575765"/>
          </a:xfrm>
        </p:spPr>
        <p:txBody>
          <a:bodyPr/>
          <a:lstStyle/>
          <a:p>
            <a:fld id="{6B243832-3AF6-4D43-BD84-023CE16AE077}" type="slidenum">
              <a:rPr lang="en-US" smtClean="0"/>
              <a:pPr/>
              <a:t>15</a:t>
            </a:fld>
            <a:fld id="{E2C0A836-431D-4C8E-8C59-A1C315B3D94C}" type="slidenum">
              <a:rPr lang="en-US" smtClean="0"/>
              <a:pPr/>
              <a:t>15</a:t>
            </a:fld>
            <a:endParaRPr lang="en-US"/>
          </a:p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2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8457-3E00-45A5-B071-B9DFBF71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639D8-8425-40BA-9958-E5BA3D6AC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2BC92-583E-4A23-806E-863F4988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Livingstone Landowners Group - December 8,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56FD2-26FE-4B80-AB09-B34350BE5F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898" y="4446715"/>
            <a:ext cx="628649" cy="575765"/>
          </a:xfrm>
        </p:spPr>
        <p:txBody>
          <a:bodyPr/>
          <a:lstStyle/>
          <a:p>
            <a:fld id="{6B243832-3AF6-4D43-BD84-023CE16AE077}" type="slidenum">
              <a:rPr lang="en-US" smtClean="0"/>
              <a:pPr/>
              <a:t>16</a:t>
            </a:fld>
            <a:fld id="{E2C0A836-431D-4C8E-8C59-A1C315B3D94C}" type="slidenum">
              <a:rPr lang="en-US" smtClean="0"/>
              <a:pPr/>
              <a:t>16</a:t>
            </a:fld>
            <a:endParaRPr lang="en-US"/>
          </a:p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85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333769"/>
            <a:ext cx="85206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Linear features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7537"/>
            <a:ext cx="6858000" cy="369535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4455400" y="4872900"/>
            <a:ext cx="41631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OWC Headwaters Indicators Project 2014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502260-C1C4-436B-9DC4-F3836B3710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17806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Oldman headwaters - the rocky mountains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600" y="750694"/>
            <a:ext cx="4286378" cy="428637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072425" y="4231775"/>
            <a:ext cx="29931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created by the Government of Alberta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A254B1-529A-412F-953D-2EC87DD5CB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02F2-DA53-4E83-B60C-FE5E551F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Water Basin Closure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945C1-DCD4-4F6E-A5BB-74C896110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16" y="1952625"/>
            <a:ext cx="7328748" cy="2562225"/>
          </a:xfrm>
        </p:spPr>
        <p:txBody>
          <a:bodyPr>
            <a:noAutofit/>
          </a:bodyPr>
          <a:lstStyle/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Limits for water allocations reached or exceeded (2006)</a:t>
            </a:r>
          </a:p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Increasing demands for water creating supply risks</a:t>
            </a:r>
          </a:p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Poor and declining health of the aquatic environment</a:t>
            </a:r>
          </a:p>
          <a:p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gaps re: impact of changes to water flows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722B2-F5A1-4C62-83F6-7BFDA56C5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</a:rPr>
              <a:t>Livingstone Landowners Group - December 8, 2020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5326E-8B25-45A8-ACDE-E00B4D1900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898" y="4446715"/>
            <a:ext cx="628649" cy="57576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0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BA1A-E30E-4EE8-9071-501ED0E6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C4CF8-5506-4367-A5F4-10AC82F87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Water Policy Framework</a:t>
            </a:r>
          </a:p>
          <a:p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State of the Oldman River Watershed</a:t>
            </a:r>
          </a:p>
          <a:p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Current Mechanisms to Access Water</a:t>
            </a:r>
          </a:p>
          <a:p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Risks of Changing Water Allocation Order</a:t>
            </a:r>
          </a:p>
          <a:p>
            <a:endParaRPr lang="en-AU" sz="2400" dirty="0"/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C2FF8-A4D8-4D44-8881-7A21013B1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541" y="4793879"/>
            <a:ext cx="4686300" cy="228601"/>
          </a:xfrm>
        </p:spPr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</a:rPr>
              <a:t>Livingstone Landowners Group - December 8, 2020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F473E-DB93-4324-B17E-4A2396D69E8C}"/>
              </a:ext>
            </a:extLst>
          </p:cNvPr>
          <p:cNvSpPr txBox="1"/>
          <p:nvPr/>
        </p:nvSpPr>
        <p:spPr>
          <a:xfrm>
            <a:off x="8667549" y="4793879"/>
            <a:ext cx="3394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AU" sz="10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CA113-9207-4E2F-9C40-FD80191212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898" y="4446715"/>
            <a:ext cx="628649" cy="575765"/>
          </a:xfrm>
        </p:spPr>
        <p:txBody>
          <a:bodyPr/>
          <a:lstStyle/>
          <a:p>
            <a:fld id="{6B243832-3AF6-4D43-BD84-023CE16AE077}" type="slidenum">
              <a:rPr lang="en-US" smtClean="0"/>
              <a:pPr/>
              <a:t>2</a:t>
            </a:fld>
            <a:fld id="{E2C0A836-431D-4C8E-8C59-A1C315B3D94C}" type="slidenum">
              <a:rPr lang="en-US" smtClean="0"/>
              <a:pPr/>
              <a:t>2</a:t>
            </a:fld>
            <a:endParaRPr lang="en-US"/>
          </a:p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31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55ABB-742F-4C1D-9D14-D15558E34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Water Policy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E451C-A543-46FF-A813-00088FFA5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16" y="1952625"/>
            <a:ext cx="6899257" cy="2562225"/>
          </a:xfrm>
        </p:spPr>
        <p:txBody>
          <a:bodyPr/>
          <a:lstStyle/>
          <a:p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SSRB Water Management Plan approved 2006</a:t>
            </a:r>
          </a:p>
          <a:p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Bow, Oldman, SSRB Allocation Order (2007)</a:t>
            </a:r>
          </a:p>
          <a:p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Oldman River Basin Water Allocation Order (2003, amended 2010)</a:t>
            </a:r>
          </a:p>
          <a:p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Water Supply Study (2010) </a:t>
            </a:r>
          </a:p>
          <a:p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Water Allocation Policy Directive For Closed River Basins (2016)</a:t>
            </a:r>
          </a:p>
          <a:p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Implementation Review SSRB Water Management Plan (2018)</a:t>
            </a:r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A567A-81E5-4E30-9325-1AF0651D0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</a:rPr>
              <a:t>Livingstone Landowners Group - December 8, 2020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F0554-EB5E-48E0-9361-EA849F6D96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898" y="4446715"/>
            <a:ext cx="628649" cy="57576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EADC79-7CA8-4B71-8B22-1749DCCEB72D}"/>
              </a:ext>
            </a:extLst>
          </p:cNvPr>
          <p:cNvSpPr txBox="1"/>
          <p:nvPr/>
        </p:nvSpPr>
        <p:spPr>
          <a:xfrm>
            <a:off x="8673410" y="4768564"/>
            <a:ext cx="5375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8110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CB2B-0EBE-4BA3-AC73-F0DE4EC5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730251"/>
            <a:ext cx="7107076" cy="530223"/>
          </a:xfrm>
        </p:spPr>
        <p:txBody>
          <a:bodyPr/>
          <a:lstStyle/>
          <a:p>
            <a:r>
              <a:rPr lang="en-AU" b="1" dirty="0"/>
              <a:t>*Water Policy Direction – Closed Basins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5B4B6-8623-4C34-89FC-C8DAD9CF7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16" y="1766455"/>
            <a:ext cx="7252548" cy="2748395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n-AU" sz="2200" b="1" dirty="0">
                <a:latin typeface="Calibri" panose="020F0502020204030204" pitchFamily="34" charset="0"/>
                <a:cs typeface="Calibri" panose="020F0502020204030204" pitchFamily="34" charset="0"/>
              </a:rPr>
              <a:t>Limits for water allocations reached or exceeded (August 2006)</a:t>
            </a:r>
          </a:p>
          <a:p>
            <a:pPr>
              <a:spcBef>
                <a:spcPts val="600"/>
              </a:spcBef>
            </a:pPr>
            <a:endParaRPr lang="en-AU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AU" sz="2200" b="1" dirty="0">
                <a:latin typeface="Calibri" panose="020F0502020204030204" pitchFamily="34" charset="0"/>
                <a:cs typeface="Calibri" panose="020F0502020204030204" pitchFamily="34" charset="0"/>
              </a:rPr>
              <a:t>Closed Bow, Oldman, South Saskatchewan River subbasins to:</a:t>
            </a:r>
          </a:p>
          <a:p>
            <a:pPr lvl="1"/>
            <a:r>
              <a:rPr lang="en-AU" sz="1900" dirty="0">
                <a:latin typeface="Calibri" panose="020F0502020204030204" pitchFamily="34" charset="0"/>
                <a:cs typeface="Calibri" panose="020F0502020204030204" pitchFamily="34" charset="0"/>
              </a:rPr>
              <a:t>Recover and conserve aquatic environment</a:t>
            </a:r>
          </a:p>
          <a:p>
            <a:pPr lvl="1"/>
            <a:r>
              <a:rPr lang="en-AU" sz="1900" dirty="0">
                <a:latin typeface="Calibri" panose="020F0502020204030204" pitchFamily="34" charset="0"/>
                <a:cs typeface="Calibri" panose="020F0502020204030204" pitchFamily="34" charset="0"/>
              </a:rPr>
              <a:t>Reduce risk to existing licence holders</a:t>
            </a:r>
          </a:p>
          <a:p>
            <a:pPr lvl="1"/>
            <a:r>
              <a:rPr lang="en-AU" sz="1900" dirty="0">
                <a:latin typeface="Calibri" panose="020F0502020204030204" pitchFamily="34" charset="0"/>
                <a:cs typeface="Calibri" panose="020F0502020204030204" pitchFamily="34" charset="0"/>
              </a:rPr>
              <a:t>Ensure Alberta meets obligations to downstream neighbours</a:t>
            </a:r>
          </a:p>
          <a:p>
            <a:pPr lvl="1"/>
            <a:endParaRPr lang="en-AU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200" b="1" dirty="0">
                <a:latin typeface="Calibri" panose="020F0502020204030204" pitchFamily="34" charset="0"/>
                <a:cs typeface="Calibri" panose="020F0502020204030204" pitchFamily="34" charset="0"/>
              </a:rPr>
              <a:t>Address knowledge gaps through monitoring, research</a:t>
            </a:r>
          </a:p>
          <a:p>
            <a:endParaRPr lang="en-AU" sz="2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17A2D-4CCA-44F4-A7DD-B9CD75B5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</a:rPr>
              <a:t>Livingstone Landowners Group - December 8, 2020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9880D4-75E5-49A6-BA7B-E73A3677D3B8}"/>
              </a:ext>
            </a:extLst>
          </p:cNvPr>
          <p:cNvSpPr txBox="1"/>
          <p:nvPr/>
        </p:nvSpPr>
        <p:spPr>
          <a:xfrm>
            <a:off x="310505" y="4621848"/>
            <a:ext cx="7017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i="1" dirty="0">
                <a:latin typeface="Calibri" panose="020F0502020204030204" pitchFamily="34" charset="0"/>
                <a:cs typeface="Calibri" panose="020F0502020204030204" pitchFamily="34" charset="0"/>
              </a:rPr>
              <a:t>*Water Allocation Policy for Closed River Basins in the South Saskatchewan River Basin Directive: Reviewed Sept. 22, 2016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7A0EBA-9F13-4673-B68F-742BC66823A8}"/>
              </a:ext>
            </a:extLst>
          </p:cNvPr>
          <p:cNvSpPr txBox="1"/>
          <p:nvPr/>
        </p:nvSpPr>
        <p:spPr>
          <a:xfrm>
            <a:off x="8672944" y="4714703"/>
            <a:ext cx="242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63DAF-E082-4E1B-9585-4EF376D9B3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898" y="4446715"/>
            <a:ext cx="628649" cy="575765"/>
          </a:xfrm>
        </p:spPr>
        <p:txBody>
          <a:bodyPr/>
          <a:lstStyle/>
          <a:p>
            <a:fld id="{6B243832-3AF6-4D43-BD84-023CE16AE077}" type="slidenum">
              <a:rPr lang="en-US" smtClean="0"/>
              <a:pPr/>
              <a:t>3</a:t>
            </a:fld>
            <a:fld id="{E2C0A836-431D-4C8E-8C59-A1C315B3D94C}" type="slidenum">
              <a:rPr lang="en-US" smtClean="0"/>
              <a:pPr/>
              <a:t>3</a:t>
            </a:fld>
            <a:endParaRPr lang="en-US"/>
          </a:p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2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AC51-AE52-4571-995E-410BF8A3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Characteristics of the Watershed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484A5-DB09-4E65-A78E-58E76125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08" y="1952625"/>
            <a:ext cx="4853353" cy="2577172"/>
          </a:xfrm>
        </p:spPr>
        <p:txBody>
          <a:bodyPr>
            <a:normAutofit/>
          </a:bodyPr>
          <a:lstStyle/>
          <a:p>
            <a:r>
              <a:rPr lang="en-AU" sz="1600" dirty="0"/>
              <a:t>Highly variable water flows</a:t>
            </a:r>
          </a:p>
          <a:p>
            <a:r>
              <a:rPr lang="en-AU" sz="1600" dirty="0"/>
              <a:t>Climate change impacts</a:t>
            </a:r>
          </a:p>
          <a:p>
            <a:r>
              <a:rPr lang="en-AU" sz="1600" dirty="0"/>
              <a:t>Region susceptible to drought</a:t>
            </a:r>
          </a:p>
          <a:p>
            <a:r>
              <a:rPr lang="en-AU" sz="1600" dirty="0"/>
              <a:t>Mountain sub-basins critical</a:t>
            </a:r>
          </a:p>
          <a:p>
            <a:r>
              <a:rPr lang="en-AU" sz="1600" dirty="0"/>
              <a:t>High frequency of deficits to lower priority users</a:t>
            </a:r>
          </a:p>
          <a:p>
            <a:r>
              <a:rPr lang="en-AU" sz="1600" dirty="0"/>
              <a:t>Water conservation objectives often unmet</a:t>
            </a:r>
          </a:p>
          <a:p>
            <a:endParaRPr lang="en-AU" sz="1600" dirty="0"/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A8BC6-296C-47A7-975A-0F72209F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4">
                    <a:lumMod val="50000"/>
                  </a:schemeClr>
                </a:solidFill>
              </a:rPr>
              <a:t>Livingstone Landowners Group - December 8, 2020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5" descr="A large waterfall over some water&#10;&#10;Description automatically generated">
            <a:extLst>
              <a:ext uri="{FF2B5EF4-FFF2-40B4-BE49-F238E27FC236}">
                <a16:creationId xmlns:a16="http://schemas.microsoft.com/office/drawing/2014/main" id="{E72A75FA-6D3E-4755-9BBD-01ABAC627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2" y="1754840"/>
            <a:ext cx="3881028" cy="2931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2B95FC-C004-4F9A-A081-24DC564DC922}"/>
              </a:ext>
            </a:extLst>
          </p:cNvPr>
          <p:cNvSpPr txBox="1"/>
          <p:nvPr/>
        </p:nvSpPr>
        <p:spPr>
          <a:xfrm>
            <a:off x="8690327" y="4686300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C579A-D181-43E2-A770-4EA2BC3EEBB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898" y="4446715"/>
            <a:ext cx="628649" cy="575765"/>
          </a:xfrm>
        </p:spPr>
        <p:txBody>
          <a:bodyPr/>
          <a:lstStyle/>
          <a:p>
            <a:fld id="{6B243832-3AF6-4D43-BD84-023CE16AE077}" type="slidenum">
              <a:rPr lang="en-US" smtClean="0"/>
              <a:pPr/>
              <a:t>4</a:t>
            </a:fld>
            <a:fld id="{E2C0A836-431D-4C8E-8C59-A1C315B3D94C}" type="slidenum">
              <a:rPr lang="en-US" smtClean="0"/>
              <a:pPr/>
              <a:t>4</a:t>
            </a:fld>
            <a:endParaRPr lang="en-US"/>
          </a:p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5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65088" y="445050"/>
            <a:ext cx="3176700" cy="24036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 panose="020F0502020204030204" pitchFamily="34" charset="0"/>
                <a:cs typeface="Calibri" panose="020F0502020204030204" pitchFamily="34" charset="0"/>
              </a:rPr>
              <a:t>Approximately 90% of the water in the Oldman River comes from the headwaters 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9631" y="105928"/>
            <a:ext cx="4304722" cy="493164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54825" y="3887725"/>
            <a:ext cx="29931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Dr. Stefan Kienzle at the University of Lethbridge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8BD85D-D4D3-48D5-8FED-727365447BC5}"/>
              </a:ext>
            </a:extLst>
          </p:cNvPr>
          <p:cNvSpPr txBox="1"/>
          <p:nvPr/>
        </p:nvSpPr>
        <p:spPr>
          <a:xfrm>
            <a:off x="8562109" y="4856018"/>
            <a:ext cx="4364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5435825" y="206024"/>
            <a:ext cx="3251100" cy="43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Watershed Integrity Index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95% of headwaters have low to moderate integrity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79"/>
            <a:ext cx="382638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283375" y="4730650"/>
            <a:ext cx="41631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latin typeface="Calibri" panose="020F0502020204030204" pitchFamily="34" charset="0"/>
                <a:cs typeface="Calibri" panose="020F0502020204030204" pitchFamily="34" charset="0"/>
              </a:rPr>
              <a:t>From OWC Headwaters Indicators Project 2014</a:t>
            </a:r>
            <a:endParaRPr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92AAE-0F5D-4F21-84F2-6A70D59447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e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B0986-C05F-45FB-A9C5-9C33D1D0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2" y="217688"/>
            <a:ext cx="8520600" cy="572700"/>
          </a:xfrm>
        </p:spPr>
        <p:txBody>
          <a:bodyPr/>
          <a:lstStyle/>
          <a:p>
            <a:r>
              <a:rPr lang="en-AU" dirty="0"/>
              <a:t>Watershed Health Depends on Mountain Sub-basins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D498C5FA-1942-4858-902E-7303FC842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93" y="1343175"/>
            <a:ext cx="7775577" cy="227286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A66BCE-937C-493E-AA17-E09F7B1FE0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e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94D62-D93E-4AB2-A766-08E0F3A42684}"/>
              </a:ext>
            </a:extLst>
          </p:cNvPr>
          <p:cNvSpPr txBox="1"/>
          <p:nvPr/>
        </p:nvSpPr>
        <p:spPr>
          <a:xfrm>
            <a:off x="508361" y="1329320"/>
            <a:ext cx="110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862732-8869-4DF0-9287-6BBC5EC90EA4}"/>
              </a:ext>
            </a:extLst>
          </p:cNvPr>
          <p:cNvSpPr txBox="1"/>
          <p:nvPr/>
        </p:nvSpPr>
        <p:spPr>
          <a:xfrm>
            <a:off x="563779" y="3789219"/>
            <a:ext cx="7613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*</a:t>
            </a:r>
            <a:r>
              <a:rPr lang="en-AU" sz="900" dirty="0">
                <a:latin typeface="Calibri" panose="020F0502020204030204" pitchFamily="34" charset="0"/>
                <a:cs typeface="Calibri" panose="020F0502020204030204" pitchFamily="34" charset="0"/>
              </a:rPr>
              <a:t>South Saskatchewan River Basin in Alberta Water Supply Study 2010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B984D6E-79D8-4CD1-A279-60A58399AFB0}"/>
              </a:ext>
            </a:extLst>
          </p:cNvPr>
          <p:cNvSpPr txBox="1">
            <a:spLocks/>
          </p:cNvSpPr>
          <p:nvPr/>
        </p:nvSpPr>
        <p:spPr>
          <a:xfrm>
            <a:off x="396269" y="4793879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50" b="1" i="0" u="none" strike="noStrike" cap="none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AU">
                <a:solidFill>
                  <a:srgbClr val="5AA0F5">
                    <a:lumMod val="50000"/>
                  </a:srgbClr>
                </a:solidFill>
                <a:latin typeface="Century Gothic" panose="020B0502020202020204"/>
              </a:rPr>
              <a:t>Livingstone Landowners Group - December 8, 2020</a:t>
            </a:r>
            <a:endParaRPr lang="en-US" dirty="0">
              <a:solidFill>
                <a:srgbClr val="5AA0F5">
                  <a:lumMod val="50000"/>
                </a:srgb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8067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CB2B-0EBE-4BA3-AC73-F0DE4EC5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5" y="730251"/>
            <a:ext cx="7107076" cy="530223"/>
          </a:xfrm>
        </p:spPr>
        <p:txBody>
          <a:bodyPr/>
          <a:lstStyle/>
          <a:p>
            <a:r>
              <a:rPr lang="en-AU" b="1" dirty="0"/>
              <a:t>Water Availability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5B4B6-8623-4C34-89FC-C8DAD9CF7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16" y="1766455"/>
            <a:ext cx="7736178" cy="2861816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</a:pPr>
            <a:r>
              <a:rPr lang="en-AU" sz="3800" b="1" dirty="0">
                <a:latin typeface="Calibri" panose="020F0502020204030204" pitchFamily="34" charset="0"/>
                <a:cs typeface="Calibri" panose="020F0502020204030204" pitchFamily="34" charset="0"/>
              </a:rPr>
              <a:t>Closed except for legislated exceptions</a:t>
            </a:r>
          </a:p>
          <a:p>
            <a:pPr>
              <a:spcBef>
                <a:spcPts val="600"/>
              </a:spcBef>
            </a:pPr>
            <a:endParaRPr lang="en-A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AU" sz="3800" b="1" dirty="0">
                <a:latin typeface="Calibri" panose="020F0502020204030204" pitchFamily="34" charset="0"/>
                <a:cs typeface="Calibri" panose="020F0502020204030204" pitchFamily="34" charset="0"/>
              </a:rPr>
              <a:t>Water market, through licence transfers</a:t>
            </a:r>
          </a:p>
          <a:p>
            <a:pPr>
              <a:spcBef>
                <a:spcPts val="600"/>
              </a:spcBef>
            </a:pPr>
            <a:endParaRPr lang="en-A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AU" sz="3800" b="1" dirty="0">
                <a:latin typeface="Calibri" panose="020F0502020204030204" pitchFamily="34" charset="0"/>
                <a:cs typeface="Calibri" panose="020F0502020204030204" pitchFamily="34" charset="0"/>
              </a:rPr>
              <a:t>Legislated Exceptions  for Crown Reserve (BOSS Allocation) </a:t>
            </a:r>
          </a:p>
          <a:p>
            <a:pPr lvl="1">
              <a:spcBef>
                <a:spcPts val="600"/>
              </a:spcBef>
            </a:pPr>
            <a:r>
              <a:rPr lang="en-AU" sz="2050" b="1" dirty="0">
                <a:latin typeface="Calibri" panose="020F0502020204030204" pitchFamily="34" charset="0"/>
                <a:cs typeface="Calibri" panose="020F0502020204030204" pitchFamily="34" charset="0"/>
              </a:rPr>
              <a:t>First Nations projects</a:t>
            </a:r>
          </a:p>
          <a:p>
            <a:pPr lvl="1">
              <a:spcBef>
                <a:spcPts val="600"/>
              </a:spcBef>
            </a:pPr>
            <a:r>
              <a:rPr lang="en-AU" sz="2050" b="1" dirty="0">
                <a:latin typeface="Calibri" panose="020F0502020204030204" pitchFamily="34" charset="0"/>
                <a:cs typeface="Calibri" panose="020F0502020204030204" pitchFamily="34" charset="0"/>
              </a:rPr>
              <a:t>Water Conservation projects</a:t>
            </a:r>
          </a:p>
          <a:p>
            <a:pPr lvl="1">
              <a:spcBef>
                <a:spcPts val="600"/>
              </a:spcBef>
            </a:pPr>
            <a:r>
              <a:rPr lang="en-AU" sz="2050" b="1" dirty="0">
                <a:latin typeface="Calibri" panose="020F0502020204030204" pitchFamily="34" charset="0"/>
                <a:cs typeface="Calibri" panose="020F0502020204030204" pitchFamily="34" charset="0"/>
              </a:rPr>
              <a:t>Storage projects to protect the aquatic environment &amp; existing licence holders</a:t>
            </a:r>
          </a:p>
          <a:p>
            <a:pPr lvl="1">
              <a:spcBef>
                <a:spcPts val="600"/>
              </a:spcBef>
            </a:pPr>
            <a:r>
              <a:rPr lang="en-AU" sz="205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Applications complete when the order was filed in 2007</a:t>
            </a:r>
          </a:p>
          <a:p>
            <a:pPr lvl="1">
              <a:spcBef>
                <a:spcPts val="600"/>
              </a:spcBef>
            </a:pPr>
            <a:endParaRPr lang="en-AU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AU" sz="3800" b="1" dirty="0">
                <a:latin typeface="Calibri" panose="020F0502020204030204" pitchFamily="34" charset="0"/>
                <a:cs typeface="Calibri" panose="020F0502020204030204" pitchFamily="34" charset="0"/>
              </a:rPr>
              <a:t>Oldman River Basin Water Allocation Order</a:t>
            </a:r>
          </a:p>
          <a:p>
            <a:pPr lvl="1">
              <a:spcBef>
                <a:spcPts val="600"/>
              </a:spcBef>
            </a:pPr>
            <a:endParaRPr lang="en-AU" sz="20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n-A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17A2D-4CCA-44F4-A7DD-B9CD75B5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750" b="1" i="0" u="none" strike="noStrike" kern="0" cap="none" spc="0" normalizeH="0" baseline="0" noProof="0" dirty="0">
                <a:ln>
                  <a:noFill/>
                </a:ln>
                <a:solidFill>
                  <a:srgbClr val="5AA0F5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cs typeface="Arial"/>
                <a:sym typeface="Arial"/>
              </a:rPr>
              <a:t>Livingstone Landowners Group - December 8, 2020</a:t>
            </a:r>
            <a:endParaRPr kumimoji="0" lang="en-US" sz="750" b="1" i="0" u="none" strike="noStrike" kern="0" cap="none" spc="0" normalizeH="0" baseline="0" noProof="0" dirty="0">
              <a:ln>
                <a:noFill/>
              </a:ln>
              <a:solidFill>
                <a:srgbClr val="5AA0F5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BA170-A124-43AB-870B-2E90DEB9E92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898" y="4446715"/>
            <a:ext cx="628649" cy="575765"/>
          </a:xfrm>
        </p:spPr>
        <p:txBody>
          <a:bodyPr/>
          <a:lstStyle/>
          <a:p>
            <a:fld id="{6B243832-3AF6-4D43-BD84-023CE16AE077}" type="slidenum">
              <a:rPr lang="en-US" smtClean="0"/>
              <a:pPr/>
              <a:t>8</a:t>
            </a:fld>
            <a:fld id="{E2C0A836-431D-4C8E-8C59-A1C315B3D94C}" type="slidenum">
              <a:rPr lang="en-US" smtClean="0"/>
              <a:pPr/>
              <a:t>8</a:t>
            </a:fld>
            <a:endParaRPr lang="en-US" dirty="0"/>
          </a:p>
          <a:p>
            <a:fld id="{D57F1E4F-1CFF-5643-939E-217C01CDF565}" type="slidenum">
              <a:rPr lang="en-US" sz="1000" smtClean="0">
                <a:solidFill>
                  <a:schemeClr val="tx1"/>
                </a:solidFill>
              </a:rPr>
              <a:pPr/>
              <a:t>8</a:t>
            </a:fld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285ED-7772-4632-8CC3-7D29A13D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Oldman River Allocation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D2D3C-AA59-4923-9247-E2D8BDAB6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16" y="1738745"/>
            <a:ext cx="6571059" cy="2776105"/>
          </a:xfrm>
        </p:spPr>
        <p:txBody>
          <a:bodyPr>
            <a:normAutofit/>
          </a:bodyPr>
          <a:lstStyle/>
          <a:p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Applies to withdrawals directly from headwaters area </a:t>
            </a: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(region upstream of the Oldman River Dam (MD of Pincher Creek, MD of </a:t>
            </a:r>
            <a:r>
              <a:rPr lang="en-A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Ranchland</a:t>
            </a: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, Municipality of Crowsnest Pass)</a:t>
            </a:r>
          </a:p>
          <a:p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Up to 11,000 acre-feet of water available for defined users:</a:t>
            </a:r>
          </a:p>
          <a:p>
            <a:pPr lvl="1"/>
            <a:endParaRPr lang="en-AU" sz="14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AU" sz="14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F7378-E085-438C-96D1-0C8A79F9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</a:rPr>
              <a:t>Livingstone Landowners Group - December 8, 2020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B3CD614F-383D-48FA-8DCB-A4ABF5AD6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834346"/>
              </p:ext>
            </p:extLst>
          </p:nvPr>
        </p:nvGraphicFramePr>
        <p:xfrm>
          <a:off x="866215" y="2990012"/>
          <a:ext cx="7612155" cy="1707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221">
                  <a:extLst>
                    <a:ext uri="{9D8B030D-6E8A-4147-A177-3AD203B41FA5}">
                      <a16:colId xmlns:a16="http://schemas.microsoft.com/office/drawing/2014/main" val="541035259"/>
                    </a:ext>
                  </a:extLst>
                </a:gridCol>
                <a:gridCol w="1347997">
                  <a:extLst>
                    <a:ext uri="{9D8B030D-6E8A-4147-A177-3AD203B41FA5}">
                      <a16:colId xmlns:a16="http://schemas.microsoft.com/office/drawing/2014/main" val="4202338945"/>
                    </a:ext>
                  </a:extLst>
                </a:gridCol>
                <a:gridCol w="1843954">
                  <a:extLst>
                    <a:ext uri="{9D8B030D-6E8A-4147-A177-3AD203B41FA5}">
                      <a16:colId xmlns:a16="http://schemas.microsoft.com/office/drawing/2014/main" val="78239465"/>
                    </a:ext>
                  </a:extLst>
                </a:gridCol>
                <a:gridCol w="1198983">
                  <a:extLst>
                    <a:ext uri="{9D8B030D-6E8A-4147-A177-3AD203B41FA5}">
                      <a16:colId xmlns:a16="http://schemas.microsoft.com/office/drawing/2014/main" val="768638633"/>
                    </a:ext>
                  </a:extLst>
                </a:gridCol>
              </a:tblGrid>
              <a:tr h="327989">
                <a:tc>
                  <a:txBody>
                    <a:bodyPr/>
                    <a:lstStyle/>
                    <a:p>
                      <a:endParaRPr lang="en-A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Reserved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Licensed/applied 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Unallocated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938567"/>
                  </a:ext>
                </a:extLst>
              </a:tr>
              <a:tr h="385869"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Non-industrial </a:t>
                      </a:r>
                      <a:r>
                        <a:rPr lang="en-AU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(municipal, recreation, rural communities, commercial  agriculture – non-irrigation)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688289"/>
                  </a:ext>
                </a:extLst>
              </a:tr>
              <a:tr h="194135"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059690"/>
                  </a:ext>
                </a:extLst>
              </a:tr>
              <a:tr h="194135"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8,055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477622"/>
                  </a:ext>
                </a:extLst>
              </a:tr>
              <a:tr h="289402"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11,000 </a:t>
                      </a:r>
                      <a:r>
                        <a:rPr lang="en-AU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acre-feet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1,771 </a:t>
                      </a:r>
                      <a:r>
                        <a:rPr lang="en-AU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acre-feet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9,229 </a:t>
                      </a:r>
                      <a:r>
                        <a:rPr lang="en-AU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acre-feet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48945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8F04C-31CC-428D-8E55-AA6C82A2D47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93898" y="4446715"/>
            <a:ext cx="628649" cy="575765"/>
          </a:xfrm>
        </p:spPr>
        <p:txBody>
          <a:bodyPr/>
          <a:lstStyle/>
          <a:p>
            <a:fld id="{6B243832-3AF6-4D43-BD84-023CE16AE077}" type="slidenum">
              <a:rPr lang="en-US" smtClean="0"/>
              <a:pPr/>
              <a:t>9</a:t>
            </a:fld>
            <a:fld id="{E2C0A836-431D-4C8E-8C59-A1C315B3D94C}" type="slidenum">
              <a:rPr lang="en-US" smtClean="0"/>
              <a:pPr/>
              <a:t>9</a:t>
            </a:fld>
            <a:endParaRPr lang="en-US" dirty="0"/>
          </a:p>
          <a:p>
            <a:fld id="{D57F1E4F-1CFF-5643-939E-217C01CDF565}" type="slidenum">
              <a:rPr lang="en-US" sz="1000" smtClean="0">
                <a:solidFill>
                  <a:schemeClr val="tx1"/>
                </a:solidFill>
              </a:rPr>
              <a:pPr/>
              <a:t>9</a:t>
            </a:fld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8489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7900</TotalTime>
  <Words>854</Words>
  <Application>Microsoft Office PowerPoint</Application>
  <PresentationFormat>On-screen Show (16:9)</PresentationFormat>
  <Paragraphs>191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Wingdings 3</vt:lpstr>
      <vt:lpstr>Simple Light</vt:lpstr>
      <vt:lpstr>Ion Boardroom</vt:lpstr>
      <vt:lpstr>Watershed Considerations Oldman River Basin</vt:lpstr>
      <vt:lpstr>AGENDA</vt:lpstr>
      <vt:lpstr>*Water Policy Direction – Closed Basins</vt:lpstr>
      <vt:lpstr>Characteristics of the Watershed</vt:lpstr>
      <vt:lpstr>Approximately 90% of the water in the Oldman River comes from the headwaters </vt:lpstr>
      <vt:lpstr>Watershed Integrity Index     95% of headwaters have low to moderate integrity</vt:lpstr>
      <vt:lpstr>Watershed Health Depends on Mountain Sub-basins</vt:lpstr>
      <vt:lpstr>Water Availability</vt:lpstr>
      <vt:lpstr>Oldman River Allocation Order</vt:lpstr>
      <vt:lpstr>Proposed Government Rule Change</vt:lpstr>
      <vt:lpstr>Risks of New Approach</vt:lpstr>
      <vt:lpstr>Mountain Sub-Basins</vt:lpstr>
      <vt:lpstr>Proposed Coal Mines</vt:lpstr>
      <vt:lpstr>Important Considerations</vt:lpstr>
      <vt:lpstr>Questions?</vt:lpstr>
      <vt:lpstr>Background Information</vt:lpstr>
      <vt:lpstr>Linear features</vt:lpstr>
      <vt:lpstr>The Oldman headwaters - the rocky mountains</vt:lpstr>
      <vt:lpstr>Water Basin Closure Themes</vt:lpstr>
      <vt:lpstr>Water Policy Framework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Oldman headwaters - the rocky mountains</dc:title>
  <cp:lastModifiedBy>Roberta Lambright</cp:lastModifiedBy>
  <cp:revision>60</cp:revision>
  <cp:lastPrinted>2020-12-08T02:06:21Z</cp:lastPrinted>
  <dcterms:modified xsi:type="dcterms:W3CDTF">2020-12-08T02:49:03Z</dcterms:modified>
</cp:coreProperties>
</file>